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333" r:id="rId14"/>
    <p:sldId id="33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3" d="100"/>
          <a:sy n="73" d="100"/>
        </p:scale>
        <p:origin x="127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69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38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92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11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6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47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i-ds-pjt/ibm-ds-capstone-project/blob/master/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ithub.com/avi-ds-pjt/ibm-ds-capstone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github.com/avi-ds-pjt/ibm-ds-capstone-project/blob/master/EDA_Data%20Visualization.ipynb" TargetMode="Externa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i-ds-pjt/ibm-ds-capstone-project/blob/master/EDA_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github.com/avi-ds-pjt/ibm-ds-capstone-project/blob/master/Visual%20Analytics%20with%20Folium.ipyn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github.com/avi-ds-pjt/ibm-ds-capstone-project/blob/master/spacex_dash_app.p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i-ds-pjt/ibm-ds-capstone-project/blob/master/SpaceX_Machine%20Learning%20Prediction.ipynb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i-ds-pjt/ibm-ds-capstone-project/blob/master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vi-ds-pjt/ibm-ds-capstone-project/blob/master/Web%20Scrap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Avishek Bhattacharjee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09/15/2022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Scraping (Contd.)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E84ACE-0652-84B7-5B4B-0561EE8E9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7" y="1545020"/>
            <a:ext cx="11858625" cy="51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98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1800" dirty="0">
                <a:hlinkClick r:id="rId3"/>
              </a:rPr>
              <a:t>https://github.com/avi-ds-pjt/ibm-ds-capstone-project/blob/master/Data%20Wrangling.ipynb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FE37B7AB-8244-6A5F-FAD0-306686B14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385" y="2331161"/>
            <a:ext cx="9595945" cy="439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54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60158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1800" dirty="0">
                <a:hlinkClick r:id="rId3"/>
              </a:rPr>
              <a:t>https://github.com/avi-ds-pjt/ibm-ds-capstone</a:t>
            </a:r>
            <a:r>
              <a:rPr lang="en-US" sz="1800" dirty="0">
                <a:hlinkClick r:id="rId4"/>
              </a:rPr>
              <a:t>-</a:t>
            </a:r>
            <a:r>
              <a:rPr lang="en-US" sz="1800" dirty="0">
                <a:hlinkClick r:id="rId4"/>
              </a:rPr>
              <a:t>project/blob/master/EDA_Data%20Visualization.ipynb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DC86C-2D8C-10CB-FEB2-3514BDCEF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877" y="2355139"/>
            <a:ext cx="2428875" cy="2166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DA535A-CCCF-E367-9234-AB58DB26E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2497" y="2355139"/>
            <a:ext cx="3379239" cy="2123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011CB4-5AB6-7CBD-CF76-433D71EFB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5708" y="2355140"/>
            <a:ext cx="3073215" cy="2127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6CC1D1-06FF-98D9-A97A-138CDF83A8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609" y="4769847"/>
            <a:ext cx="2556778" cy="18483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1274E3-D422-7DC5-8ECD-DF423FC23B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2497" y="4820925"/>
            <a:ext cx="8261130" cy="179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18593"/>
            <a:ext cx="11421990" cy="523940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operations performed here are: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the names of the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5 records where launch sites with the string 'CCA'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Displaying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Listing the date when the first successful landing outcome in ground pad was achieved.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Listing the names of the boosters which have success in drone ship and have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Listing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Listing the names of the booster versions which have carried the maximum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Listing the failed landing outcomes in drone ship, their booster versions, and 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Ranking the count of landing outcomes (such as Failure (drone ship) or Success (ground pad)) between the date 2010-06-04 and 2017-03-20, in descending order</a:t>
            </a:r>
          </a:p>
          <a:p>
            <a:r>
              <a:rPr lang="en-US" sz="1600" dirty="0">
                <a:hlinkClick r:id="rId3"/>
              </a:rPr>
              <a:t>https://github.com/avi-ds-pjt/ibm-ds-capstone-project/blob/master/EDA_SQL.ipynb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https://github.com/avi-ds-pjt/ibm-ds-capstone-project/blob/master/Visual%20Analytics%20with%20Folium.ipynb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762B85-B243-4226-C517-85D541083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798" y="1345324"/>
            <a:ext cx="10116209" cy="38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4806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  <a:p>
            <a:endParaRPr lang="en-US" sz="1400" dirty="0">
              <a:hlinkClick r:id="rId4"/>
            </a:endParaRPr>
          </a:p>
          <a:p>
            <a:endParaRPr lang="en-US" sz="1400" dirty="0">
              <a:hlinkClick r:id="rId4"/>
            </a:endParaRPr>
          </a:p>
          <a:p>
            <a:endParaRPr lang="en-US" sz="1400" dirty="0">
              <a:hlinkClick r:id="rId4"/>
            </a:endParaRPr>
          </a:p>
          <a:p>
            <a:endParaRPr lang="en-US" sz="1400" dirty="0">
              <a:hlinkClick r:id="rId4"/>
            </a:endParaRPr>
          </a:p>
          <a:p>
            <a:r>
              <a:rPr lang="en-US" sz="1400" dirty="0">
                <a:hlinkClick r:id="rId4"/>
              </a:rPr>
              <a:t>https://github.com/avi-ds-pjt/ibm-ds-capstone-project/blob/master/spacex_dash_app.py</a:t>
            </a:r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09F0F-0E77-3CD0-BCDB-840488647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66" y="1575377"/>
            <a:ext cx="4757738" cy="2386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87C0B5-6DB5-C2E3-9A0E-036B257E5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811" y="1575377"/>
            <a:ext cx="5102644" cy="2386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8DBC7B-B554-6944-B968-A780DD443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066" y="4120055"/>
            <a:ext cx="10920248" cy="190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8589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SVM and KNN accuracy stayed at around 83% but Decision Tree shoot up to 94%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https://github.com/avi-ds-pjt/ibm-ds-capstone-project/blob/master/SpaceX_Machine%20Learning%20Prediction.ipynb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EF825-74C0-2196-6D6B-16E556A21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85" y="2716103"/>
            <a:ext cx="2490292" cy="1946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8DC50-148B-0992-63F4-20178B7FF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905" y="2716103"/>
            <a:ext cx="2763071" cy="1946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93786-4408-075F-08E6-93E9F5A4D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086" y="2716104"/>
            <a:ext cx="2559597" cy="1972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E6B45A-D320-8A74-756A-7F871786B2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5950" y="4778709"/>
            <a:ext cx="2310878" cy="181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814847" cy="4120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SVM, KNN and Logistic Regression is best in terms of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results looks overfitted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Low-weighted payloads perform better than heavy-weight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rates of SpaceX launches is directly proportional to time. With advancement in technology and in years to come they will perfect the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and VAFB SLC 4E has success rates of 77%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orbit the Success appears related to the number of flights; on the other hand, there seems to be no relationship between flight number when in GTO orbit.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4960882"/>
            <a:ext cx="10420638" cy="90810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from CCAFS SLC40 are higher as compared to other launch sites.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08E5A-43C8-99C2-BA54-B4091280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74" y="1549886"/>
            <a:ext cx="10542637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6" y="2113240"/>
            <a:ext cx="7565193" cy="42061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77352" y="1512204"/>
            <a:ext cx="3308258" cy="41318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VAFB-SLC launch site there are no rockets launched for heavy payload mass(greater than 10000).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payloads with lower mass have been launched from CCAFS SLC40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96501-36CB-535A-6798-A3BA6FAE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882" y="1433512"/>
            <a:ext cx="6178277" cy="49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52745" y="2082114"/>
            <a:ext cx="443286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 types mentioning ES-L1, GEO, HEO, SSO are among the highest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B26BE4-04FD-B1F3-F5E4-9B886B6F0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55" y="1815989"/>
            <a:ext cx="5701861" cy="420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 flipH="1">
            <a:off x="7010398" y="2069756"/>
            <a:ext cx="4361793" cy="32905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LEO orbit the Success appears related to the number of flights; on the other hand, there seems to be no relationship between flight number when in GTO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Recent trend shows shift to VLEO launches in recent years.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9FC01-D10E-4386-E277-5C435C4FA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08" y="1800224"/>
            <a:ext cx="5276192" cy="443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 flipH="1">
            <a:off x="6358757" y="1868049"/>
            <a:ext cx="5099211" cy="40009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0" i="0" dirty="0">
                <a:effectLst/>
                <a:latin typeface="Abadi" panose="020B0604020104020204" pitchFamily="34" charset="0"/>
              </a:rPr>
              <a:t>With heavy payloads the successful landing or positive landing rate are more for Polar, LEO and ISS.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0" i="0" dirty="0">
                <a:effectLst/>
                <a:latin typeface="Abadi" panose="020B0604020104020204" pitchFamily="34" charset="0"/>
              </a:rPr>
              <a:t>However, for GTO we cannot distinguish this well as both positive landing rate and negative landing(unsuccessful mission) are both there here.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strong correlation between ISS and Payload at the range around 2000, similarly between GTO and the range 4000-8000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AD87E-84CB-616D-7DDD-09FE1BA4B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68049"/>
            <a:ext cx="5325988" cy="430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95999" y="2069757"/>
            <a:ext cx="5189611" cy="220795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has increased significantly since 2013 and has stabilized since 2019, mostly because of the advancement of technology and lessons learned.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E99B7-605A-51B2-8617-5AA687E67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90" y="1781668"/>
            <a:ext cx="4667250" cy="34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distinct(LAUNCH_SITE) from SPACEXDATASET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0ACC85-CC9E-0303-27B6-CE4C7EF60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484" y="2605087"/>
            <a:ext cx="2635304" cy="34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* from SPACEXDATASET where LAUNCH_SITE like 'CCA%' limit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F40DC-3982-BD86-B2D7-E8857B884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33" y="2903885"/>
            <a:ext cx="10515600" cy="287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sum(PAYLOAD_MASS__KG_) from SPACEXDATASET where CUSTOMER = 'NASA (CRS)’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D719B8-2CBF-0D99-CB49-C5EF9B149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035" y="3090862"/>
            <a:ext cx="2306528" cy="25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avg(PAYLOAD_MASS__KG_) from SPACEXDATASET where BOOSTER_VERSION = 'F9 v1.1’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34E5C-BAFD-0FF2-3C9D-7D2BAE74A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159" y="3100387"/>
            <a:ext cx="2147066" cy="255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min(DATE) from SPACEXDATASET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'Success (ground pad)’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8761D-85BA-CB9A-DF72-EF3FE4E82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228" y="3429000"/>
            <a:ext cx="2816771" cy="19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76552"/>
            <a:ext cx="10499069" cy="528144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BOOSTER_VERSION from SPACEXDATASET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'Success (drone ship)' and PAYLOAD_MASS__KG_ &gt; 4000 and PAYLOAD_MASS__KG_ &lt;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6DCA4-96A9-6F7F-3238-D4DFECF97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041" y="3212835"/>
            <a:ext cx="2743199" cy="29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count(MISSION_OUTCOME) from SPACEXDATASET where MISSION_OUTCOME = 'Success' or MISSION_OUTCOME = 'Failure (in flight)’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55068-D348-909F-A040-138AD20D5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670" y="2832539"/>
            <a:ext cx="2447659" cy="290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356004" cy="203167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select BOOSTER_VERSION from SPACEXDATASET where PAYLOAD_MASS__KG_ = (select max(PAYLOAD_MASS__KG_) from SPACEXDATASET)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8CD746-D17C-5BE4-D5D8-26E4F8117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332" y="1825625"/>
            <a:ext cx="2900690" cy="440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MONTH(DATE),MISSION_OUTCOME,BOOSTER_VERSION,LAUNCH_SITE FROM SPACEXDATASET where EXTRACT(YEAR FROM DATE)='2015’;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FA5F01-627F-0E10-67E1-ED20D00C7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969" y="3057076"/>
            <a:ext cx="5561669" cy="316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select * from SPACEXDATASET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'Success%' and (DATE between '2010-06-04' and '2017-03-20') order by date desc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85443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5AEB9-6139-DA56-E6E2-DD14EDBFD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84" y="2951108"/>
            <a:ext cx="10287128" cy="307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37F5F5-5E44-63B9-5091-CEC9E9286CF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marked on a map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84033A-7958-CE9F-61A7-61A2948F99F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 marked on the map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B890C5-192A-FEBB-A6D5-97916CB1708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770010" y="1690688"/>
            <a:ext cx="8597827" cy="43148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a launch site to its proximities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34510"/>
            <a:ext cx="10399485" cy="4491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600" dirty="0">
                <a:solidFill>
                  <a:srgbClr val="333333"/>
                </a:solidFill>
                <a:latin typeface="Source Sans Pro" panose="020B0503030403020204" pitchFamily="34" charset="0"/>
              </a:rPr>
              <a:t>     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website, with a cost of 62 million dollars; other provider's cost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upward of 165 million dollars each, much of the savings is because SpaceX can reuse the first stage.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1600" dirty="0">
              <a:solidFill>
                <a:srgbClr val="333333"/>
              </a:solidFill>
              <a:latin typeface="Source Sans Pro" panose="020B0503030403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task is to predict if the Falcon 9 first stage will land successfully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KSC LC-39A had the most successful launches from all the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by all sites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3D4886-0533-3E9F-EE76-17967F312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38" y="2807782"/>
            <a:ext cx="10184524" cy="351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achieved a 77% success rate while having a 23.1% failure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BCD96-BD64-55B0-FB1A-1D35D59B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04" y="2679559"/>
            <a:ext cx="10174014" cy="358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success rates for low weighted(0kg-4000kg) payloads is higher than the heavy weighted(4000kg-10000kg) payloads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9247-7D37-0351-4112-3B1C53F3A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27" y="2585121"/>
            <a:ext cx="4647239" cy="3734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1B3684-07A8-E32A-8CA2-4780CA291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342" y="2585121"/>
            <a:ext cx="5710161" cy="373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5878B9-8363-4B4C-EC2F-C29364C5F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83" y="1549617"/>
            <a:ext cx="10515599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C1E286-E22A-F8F2-75A0-5F4788E2B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540586"/>
            <a:ext cx="3654844" cy="2758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A23D4-4DFE-10A5-D1DF-A11795140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045" y="1540586"/>
            <a:ext cx="3885708" cy="2758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7C711B-1BE8-291C-447C-BF3AE8CEA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4446695"/>
            <a:ext cx="3648633" cy="2327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A56311-2D03-A990-4330-01E21D745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059" y="4446695"/>
            <a:ext cx="3857679" cy="232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SVM, KNN and Logistic Regression is best in terms of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results looks overfitted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Low-weighted payloads perform better than heavy-weight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rates of SpaceX launches is directly proportional to time. With advancement in technology and in years to come they will perfect the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and VAFB SLC 4E has success rates of 77%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orbit the Success appears related to the number of flights; on the other hand, there seems to be no relationship between flight number when in GTO orbit.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08386"/>
            <a:ext cx="10104817" cy="5384299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Encoding data fields for Machine Learning and data cleaning of null values and irrelevant 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Logistic Regression, KNN, SVM, Decision Tree models have been built and evaluated for best classifier.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70000"/>
              </a:lnSpc>
              <a:spcAft>
                <a:spcPts val="600"/>
              </a:spcAft>
            </a:pPr>
            <a:r>
              <a:rPr lang="en-US" sz="3700" dirty="0">
                <a:solidFill>
                  <a:srgbClr val="0B49CB"/>
                </a:solidFill>
                <a:latin typeface="Abadi"/>
              </a:rPr>
              <a:t>Data Collection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" y="1782763"/>
            <a:ext cx="4971393" cy="3735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data sets were collected</a:t>
            </a: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data launch that is gathered from the SpaceX REST API</a:t>
            </a: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API will give us data about launches, including information about rocket used, payload delivered, launch specifications, landing specifications, and landing outcome</a:t>
            </a: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REST API endpoints, or URL , starts with api.spacexdata.com/v4</a:t>
            </a:r>
          </a:p>
          <a:p>
            <a:pPr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Another popular data source for obtaining Falcon9 Launch data is web scrapping Wikipedia using Beautiful Soup</a:t>
            </a:r>
          </a:p>
          <a:p>
            <a:pPr marL="0"/>
            <a:endParaRPr lang="en-US" sz="1700" dirty="0"/>
          </a:p>
          <a:p>
            <a:pPr marL="0"/>
            <a:endParaRPr lang="en-US" sz="1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D2C21-74CB-C13A-3373-23DEF3CC8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320" y="2619486"/>
            <a:ext cx="6253212" cy="268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07723" y="1792288"/>
            <a:ext cx="6779173" cy="4965864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SpaceX REST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000" dirty="0">
                <a:hlinkClick r:id="rId3"/>
              </a:rPr>
              <a:t>https://github.com/avi-ds-pjt/ibm-ds-capstone-project/blob/master/jupyter-labs-spacex-data-collection-api.ipynb</a:t>
            </a:r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C01398-4ED7-3077-D5E4-A0960B083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1" y="1765301"/>
            <a:ext cx="5732516" cy="2051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E6455A-E01C-9C5F-FBC1-32E0EC3C6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999" y="3816462"/>
            <a:ext cx="5732517" cy="291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Scrapping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https://github.com/avi-ds-pjt/ibm-ds-capstone-project/blob/master/Web%20Scrapping.ipynb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6BCC5-6135-97CF-5CA4-01B958A83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649" y="1802064"/>
            <a:ext cx="7062171" cy="435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1004</TotalTime>
  <Words>1546</Words>
  <Application>Microsoft Office PowerPoint</Application>
  <PresentationFormat>Widescreen</PresentationFormat>
  <Paragraphs>230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Source Sans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Avishek Bhattacharjee</dc:creator>
  <cp:keywords>Data Science Presentation</cp:keywords>
  <cp:lastModifiedBy>Bhattarcharjee, Avishek</cp:lastModifiedBy>
  <cp:revision>233</cp:revision>
  <dcterms:created xsi:type="dcterms:W3CDTF">2021-04-29T18:58:34Z</dcterms:created>
  <dcterms:modified xsi:type="dcterms:W3CDTF">2022-09-16T03:59:55Z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